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20"/>
  </p:notesMasterIdLst>
  <p:sldIdLst>
    <p:sldId id="297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11" r:id="rId13"/>
    <p:sldId id="306" r:id="rId14"/>
    <p:sldId id="307" r:id="rId15"/>
    <p:sldId id="308" r:id="rId16"/>
    <p:sldId id="310" r:id="rId17"/>
    <p:sldId id="309" r:id="rId18"/>
    <p:sldId id="298" r:id="rId19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2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4660"/>
  </p:normalViewPr>
  <p:slideViewPr>
    <p:cSldViewPr>
      <p:cViewPr varScale="1">
        <p:scale>
          <a:sx n="126" d="100"/>
          <a:sy n="126" d="100"/>
        </p:scale>
        <p:origin x="1452" y="12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B49EC-160B-4729-A631-96E16401EB1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2276-D076-4F66-AC62-39BBD2504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18100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34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00113"/>
            <a:ext cx="302895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900113"/>
            <a:ext cx="302895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207C-5D23-45BF-9C83-C8A6D9277DFE}" type="datetime1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8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758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4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6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513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3774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44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3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4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52466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3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Convolution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it-IT" sz="1600" dirty="0"/>
              <a:t>Module </a:t>
            </a:r>
            <a:r>
              <a:rPr lang="it-IT" sz="1600" dirty="0" smtClean="0"/>
              <a:t>8.1 – </a:t>
            </a:r>
            <a:r>
              <a:rPr lang="it-IT" sz="1600" dirty="0"/>
              <a:t>Parallel Computation Patterns </a:t>
            </a:r>
            <a:r>
              <a:rPr lang="it-IT" sz="1600" dirty="0" smtClean="0"/>
              <a:t>(Stencil)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46">
        <p:fade/>
      </p:transition>
    </mc:Choice>
    <mc:Fallback xmlns="">
      <p:transition spd="med" advTm="167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Convolution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5" t="22222" r="6584" b="5185"/>
          <a:stretch/>
        </p:blipFill>
        <p:spPr>
          <a:xfrm>
            <a:off x="311468" y="819150"/>
            <a:ext cx="4876801" cy="3733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352800" y="1885950"/>
            <a:ext cx="533400" cy="12954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33">
        <p:fade/>
      </p:transition>
    </mc:Choice>
    <mc:Fallback xmlns="">
      <p:transition spd="med" advTm="60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Convolution – Ghost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3" t="20371" r="6628" b="5556"/>
          <a:stretch/>
        </p:blipFill>
        <p:spPr>
          <a:xfrm>
            <a:off x="457200" y="971550"/>
            <a:ext cx="5029201" cy="381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52">
        <p:fade/>
      </p:transition>
    </mc:Choice>
    <mc:Fallback xmlns="">
      <p:transition spd="med" advTm="52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7"/>
          <p:cNvSpPr/>
          <p:nvPr/>
        </p:nvSpPr>
        <p:spPr>
          <a:xfrm>
            <a:off x="63501" y="80596"/>
            <a:ext cx="6755689" cy="5388013"/>
          </a:xfrm>
          <a:prstGeom prst="rect">
            <a:avLst/>
          </a:prstGeom>
          <a:noFill/>
          <a:ln w="254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9100"/>
                </a:solidFill>
                <a:latin typeface="Monaco"/>
                <a:ea typeface="Monaco"/>
                <a:cs typeface="Monaco"/>
                <a:sym typeface="Monaco"/>
              </a:rPr>
              <a:t>__global__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convolution_2D_basic_kernel(</a:t>
            </a:r>
            <a:r>
              <a:rPr lang="en-US" sz="1167" kern="0" dirty="0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in,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mask, </a:t>
            </a:r>
            <a:r>
              <a:rPr lang="en-US" sz="1167" kern="0" dirty="0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out, </a:t>
            </a:r>
            <a:endParaRPr lang="en-US" sz="1167" kern="0" dirty="0" smtClean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	</a:t>
            </a:r>
            <a:r>
              <a:rPr lang="en-US" sz="1167" kern="0" dirty="0" err="1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lang="en-US" sz="1167" kern="0" dirty="0" err="1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w,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h)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Col  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blockIdx.x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*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blockDim.x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threadIdx.x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Row  =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blockIdx.y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blockDim.y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threadIdx.y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(Col &lt; w &amp;&amp; Row &lt; h)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endParaRPr lang="en-US" sz="1167" kern="0" dirty="0" smtClean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N_start_col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= Col –   (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/2);</a:t>
            </a:r>
          </a:p>
          <a:p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N_start_row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Row – (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/2);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Get </a:t>
            </a:r>
            <a:r>
              <a:rPr lang="en-US" sz="1167" dirty="0" smtClean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the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of the surrounding </a:t>
            </a:r>
            <a:r>
              <a:rPr lang="en-US" sz="1167" dirty="0" smtClean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box</a:t>
            </a:r>
            <a:endParaRPr lang="en-US" sz="1167" dirty="0">
              <a:solidFill>
                <a:schemeClr val="accent2">
                  <a:lumMod val="75000"/>
                </a:schemeClr>
              </a:solidFill>
              <a:latin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j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0; j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&lt;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++j)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k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0; k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&lt;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++k)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N_Start_row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+ j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N_start_col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+ k;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Verify we have a valid image pixel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h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w)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   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+= in[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w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] * mask[j*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maskwidth+k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];</a:t>
            </a:r>
            <a:endParaRPr lang="en-US" sz="1167" dirty="0">
              <a:solidFill>
                <a:schemeClr val="accent2">
                  <a:lumMod val="75000"/>
                </a:schemeClr>
              </a:solidFill>
              <a:latin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}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Write our new pixel value out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out[Row * w + Col] = (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)(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}</a:t>
            </a:r>
            <a:endParaRPr lang="en-US" sz="1167" dirty="0">
              <a:solidFill>
                <a:schemeClr val="bg1"/>
              </a:solidFill>
              <a:latin typeface="Monac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5514" r="39322"/>
          <a:stretch/>
        </p:blipFill>
        <p:spPr>
          <a:xfrm>
            <a:off x="4343400" y="1657350"/>
            <a:ext cx="2264140" cy="2701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501" y="590550"/>
            <a:ext cx="3822699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67022" y="1295476"/>
            <a:ext cx="453970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10298" y="2142250"/>
            <a:ext cx="543739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91000" y="2285366"/>
            <a:ext cx="228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884175" y="1563929"/>
            <a:ext cx="1" cy="2003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Audio 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58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7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32">
        <p:fade/>
      </p:transition>
    </mc:Choice>
    <mc:Fallback xmlns="">
      <p:transition spd="med" advTm="167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7"/>
          <p:cNvSpPr/>
          <p:nvPr/>
        </p:nvSpPr>
        <p:spPr>
          <a:xfrm>
            <a:off x="63501" y="80596"/>
            <a:ext cx="6755689" cy="5388013"/>
          </a:xfrm>
          <a:prstGeom prst="rect">
            <a:avLst/>
          </a:prstGeom>
          <a:noFill/>
          <a:ln w="254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9100"/>
                </a:solidFill>
                <a:latin typeface="Monaco"/>
                <a:ea typeface="Monaco"/>
                <a:cs typeface="Monaco"/>
                <a:sym typeface="Monaco"/>
              </a:rPr>
              <a:t>__global__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convolution_2D_basic_kernel(</a:t>
            </a:r>
            <a:r>
              <a:rPr lang="en-US" sz="1167" kern="0" dirty="0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in,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mask, </a:t>
            </a:r>
            <a:r>
              <a:rPr lang="en-US" sz="1167" kern="0" dirty="0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out, </a:t>
            </a:r>
            <a:endParaRPr lang="en-US" sz="1167" kern="0" dirty="0" smtClean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	</a:t>
            </a:r>
            <a:r>
              <a:rPr lang="en-US" sz="1167" kern="0" dirty="0" err="1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lang="en-US" sz="1167" kern="0" dirty="0" err="1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w,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h)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Col  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blockIdx.x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*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blockDim.x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threadIdx.x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Row  =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blockIdx.y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blockDim.y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threadIdx.y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(Col &lt; w &amp;&amp; Row &lt; h)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endParaRPr lang="en-US" sz="1167" kern="0" dirty="0" smtClean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N_start_col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= Col –   (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/2);</a:t>
            </a:r>
          </a:p>
          <a:p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N_start_row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Row – (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/2);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Get </a:t>
            </a:r>
            <a:r>
              <a:rPr lang="en-US" sz="1167" dirty="0" smtClean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the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of the surrounding </a:t>
            </a:r>
            <a:r>
              <a:rPr lang="en-US" sz="1167" dirty="0" smtClean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box</a:t>
            </a:r>
            <a:endParaRPr lang="en-US" sz="1167" dirty="0">
              <a:solidFill>
                <a:schemeClr val="accent2">
                  <a:lumMod val="75000"/>
                </a:schemeClr>
              </a:solidFill>
              <a:latin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j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0; j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&lt;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++j)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k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0; k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&lt;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++k)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N_Start_row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+ j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N_start_col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+ k;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Verify we have a valid image pixel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h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w)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   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+= in[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w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] * mask[j*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maskwidth+k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];</a:t>
            </a:r>
            <a:endParaRPr lang="en-US" sz="1167" dirty="0">
              <a:solidFill>
                <a:schemeClr val="accent2">
                  <a:lumMod val="75000"/>
                </a:schemeClr>
              </a:solidFill>
              <a:latin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}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Write our new pixel value out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out[Row * w + Col] = (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)(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}</a:t>
            </a:r>
            <a:endParaRPr lang="en-US" sz="1167" dirty="0">
              <a:solidFill>
                <a:schemeClr val="bg1"/>
              </a:solidFill>
              <a:latin typeface="Monac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5514" r="39322"/>
          <a:stretch/>
        </p:blipFill>
        <p:spPr>
          <a:xfrm>
            <a:off x="4343400" y="1657350"/>
            <a:ext cx="2264140" cy="2701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6601" y="1609408"/>
            <a:ext cx="3822699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48829" y="1295476"/>
            <a:ext cx="1090362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N_start_col</a:t>
            </a:r>
            <a:endParaRPr lang="en-US" sz="14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6515" y="1737279"/>
            <a:ext cx="1149674" cy="2862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N_start_row</a:t>
            </a:r>
            <a:endParaRPr lang="en-US" sz="14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18184" y="1876108"/>
            <a:ext cx="228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72000" y="1609408"/>
            <a:ext cx="1" cy="2003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8301" y="4358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341">
        <p:fade/>
      </p:transition>
    </mc:Choice>
    <mc:Fallback xmlns="">
      <p:transition spd="med" advTm="28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7"/>
          <p:cNvSpPr/>
          <p:nvPr/>
        </p:nvSpPr>
        <p:spPr>
          <a:xfrm>
            <a:off x="63501" y="80596"/>
            <a:ext cx="6755689" cy="5388013"/>
          </a:xfrm>
          <a:prstGeom prst="rect">
            <a:avLst/>
          </a:prstGeom>
          <a:noFill/>
          <a:ln w="254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9100"/>
                </a:solidFill>
                <a:latin typeface="Monaco"/>
                <a:ea typeface="Monaco"/>
                <a:cs typeface="Monaco"/>
                <a:sym typeface="Monaco"/>
              </a:rPr>
              <a:t>__global__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convolution_2D_basic_kernel(</a:t>
            </a:r>
            <a:r>
              <a:rPr lang="en-US" sz="1167" kern="0" dirty="0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in,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mask, </a:t>
            </a:r>
            <a:r>
              <a:rPr lang="en-US" sz="1167" kern="0" dirty="0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out, </a:t>
            </a:r>
            <a:endParaRPr lang="en-US" sz="1167" kern="0" dirty="0" smtClean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	</a:t>
            </a:r>
            <a:r>
              <a:rPr lang="en-US" sz="1167" kern="0" dirty="0" err="1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lang="en-US" sz="1167" kern="0" dirty="0" err="1" smtClean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w,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h)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Col  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blockIdx.x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*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blockDim.x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threadIdx.x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Row  =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blockIdx.y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blockDim.y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threadIdx.y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(Col &lt; w &amp;&amp; Row &lt; h)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endParaRPr lang="en-US" sz="1167" kern="0" dirty="0" smtClean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N_start_col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= Col –   (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/2);</a:t>
            </a:r>
          </a:p>
          <a:p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N_start_row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Row – (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/2);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Get </a:t>
            </a:r>
            <a:r>
              <a:rPr lang="en-US" sz="1167" dirty="0" smtClean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the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of the surrounding </a:t>
            </a:r>
            <a:r>
              <a:rPr lang="en-US" sz="1167" dirty="0" smtClean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box</a:t>
            </a:r>
            <a:endParaRPr lang="en-US" sz="1167" dirty="0">
              <a:solidFill>
                <a:schemeClr val="accent2">
                  <a:lumMod val="75000"/>
                </a:schemeClr>
              </a:solidFill>
              <a:latin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j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0; j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&lt;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++j)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k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0; k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&lt;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++k)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N_Start_row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+ j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N_start_col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+ k;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Verify we have a valid image pixel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h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w)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   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+= in[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w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] * mask[j*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maskwidth+k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];</a:t>
            </a:r>
            <a:endParaRPr lang="en-US" sz="1167" dirty="0">
              <a:solidFill>
                <a:schemeClr val="accent2">
                  <a:lumMod val="75000"/>
                </a:schemeClr>
              </a:solidFill>
              <a:latin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}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Write our new pixel value out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out[Row * w + Col] = (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)(</a:t>
            </a:r>
            <a:r>
              <a:rPr lang="en-US" sz="1167" kern="0" dirty="0" err="1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}</a:t>
            </a:r>
            <a:endParaRPr lang="en-US" sz="1167" dirty="0">
              <a:solidFill>
                <a:schemeClr val="bg1"/>
              </a:solidFill>
              <a:latin typeface="Monac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419350"/>
            <a:ext cx="5181600" cy="175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292">
        <p:fade/>
      </p:transition>
    </mc:Choice>
    <mc:Fallback xmlns="">
      <p:transition spd="med" advTm="902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75">
        <p:fade/>
      </p:transition>
    </mc:Choice>
    <mc:Fallback xmlns="">
      <p:transition spd="med" advTm="54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convolution, an important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Widely </a:t>
            </a:r>
            <a:r>
              <a:rPr lang="en-US" dirty="0"/>
              <a:t>used in </a:t>
            </a:r>
            <a:r>
              <a:rPr lang="en-US" dirty="0" smtClean="0"/>
              <a:t>audio, </a:t>
            </a:r>
            <a:r>
              <a:rPr lang="en-US" dirty="0"/>
              <a:t>image and video </a:t>
            </a:r>
            <a:r>
              <a:rPr lang="en-US" dirty="0" smtClean="0"/>
              <a:t>processing</a:t>
            </a:r>
          </a:p>
          <a:p>
            <a:pPr lvl="1"/>
            <a:r>
              <a:rPr lang="en-US" dirty="0" smtClean="0"/>
              <a:t>Foundational </a:t>
            </a:r>
            <a:r>
              <a:rPr lang="en-US" dirty="0"/>
              <a:t>to </a:t>
            </a:r>
            <a:r>
              <a:rPr lang="en-US" dirty="0" smtClean="0"/>
              <a:t>stencil </a:t>
            </a:r>
            <a:r>
              <a:rPr lang="en-US" dirty="0"/>
              <a:t>computation used in many science and engineering applications</a:t>
            </a:r>
          </a:p>
          <a:p>
            <a:pPr lvl="1"/>
            <a:r>
              <a:rPr lang="en-US" dirty="0" smtClean="0"/>
              <a:t>Basic 1D and </a:t>
            </a:r>
            <a:r>
              <a:rPr lang="en-US" dirty="0"/>
              <a:t>2</a:t>
            </a:r>
            <a:r>
              <a:rPr lang="en-US" dirty="0" smtClean="0"/>
              <a:t>D convolution kernels</a:t>
            </a:r>
            <a:endParaRPr lang="en-US" dirty="0"/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213">
        <p:fade/>
      </p:transition>
    </mc:Choice>
    <mc:Fallback xmlns="">
      <p:transition spd="med" advTm="30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as a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performed as a filter that transforms </a:t>
            </a:r>
            <a:r>
              <a:rPr lang="en-US" dirty="0" smtClean="0"/>
              <a:t>signal or pixel values </a:t>
            </a:r>
            <a:r>
              <a:rPr lang="en-US" dirty="0"/>
              <a:t>into more desirable </a:t>
            </a:r>
            <a:r>
              <a:rPr lang="en-US" dirty="0" smtClean="0"/>
              <a:t>values.</a:t>
            </a:r>
          </a:p>
          <a:p>
            <a:pPr lvl="1"/>
            <a:r>
              <a:rPr lang="en-US" sz="1170" dirty="0" smtClean="0"/>
              <a:t>Some </a:t>
            </a:r>
            <a:r>
              <a:rPr lang="en-US" sz="1170" dirty="0"/>
              <a:t>filters smooth out the signal values so that one can see the big-picture </a:t>
            </a:r>
            <a:r>
              <a:rPr lang="en-US" sz="1170" dirty="0" smtClean="0"/>
              <a:t>trend</a:t>
            </a:r>
          </a:p>
          <a:p>
            <a:pPr lvl="1"/>
            <a:r>
              <a:rPr lang="en-US" sz="1170" dirty="0" smtClean="0"/>
              <a:t>Others </a:t>
            </a:r>
            <a:r>
              <a:rPr lang="en-US" sz="1170" dirty="0"/>
              <a:t>like Gaussian filters can be used to sharpen boundaries and edges of objects in images.. </a:t>
            </a:r>
          </a:p>
          <a:p>
            <a:endParaRPr lang="en-US" sz="18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67">
        <p:fade/>
      </p:transition>
    </mc:Choice>
    <mc:Fallback xmlns="">
      <p:transition spd="med" advTm="246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a computational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array operation where each output data element is a weighted sum of a collection of neighboring input elements</a:t>
            </a:r>
          </a:p>
          <a:p>
            <a:r>
              <a:rPr lang="en-US" dirty="0" smtClean="0"/>
              <a:t>The weights used in the weighted sum calculation are defined by an input mask array, commonly referred to as the </a:t>
            </a:r>
            <a:r>
              <a:rPr lang="en-US" i="1" dirty="0" smtClean="0"/>
              <a:t>convolution kernel</a:t>
            </a:r>
          </a:p>
          <a:p>
            <a:pPr lvl="1"/>
            <a:r>
              <a:rPr lang="en-US" dirty="0" smtClean="0"/>
              <a:t>We will refer to these mask arrays as convolution masks to avoid confusion.</a:t>
            </a:r>
          </a:p>
          <a:p>
            <a:pPr lvl="1"/>
            <a:r>
              <a:rPr lang="en-US" dirty="0" smtClean="0"/>
              <a:t>The value pattern of the mask array elements defines the type of filtering done</a:t>
            </a:r>
          </a:p>
          <a:p>
            <a:pPr lvl="1"/>
            <a:r>
              <a:rPr lang="en-US" dirty="0" smtClean="0"/>
              <a:t>Our image blur example in Module 3 is a special case where all mask elements are of the same value and hard coded into the source code.</a:t>
            </a:r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169">
        <p:fade/>
      </p:transition>
    </mc:Choice>
    <mc:Fallback xmlns="">
      <p:transition spd="med" advTm="88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Convolution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2952750"/>
            <a:ext cx="6217920" cy="1880797"/>
          </a:xfrm>
        </p:spPr>
        <p:txBody>
          <a:bodyPr/>
          <a:lstStyle/>
          <a:p>
            <a:r>
              <a:rPr lang="en-US" dirty="0" smtClean="0"/>
              <a:t>Commonly used for audio processing</a:t>
            </a:r>
          </a:p>
          <a:p>
            <a:pPr lvl="1"/>
            <a:r>
              <a:rPr lang="en-US" dirty="0" smtClean="0"/>
              <a:t>Mask size is usually an odd number of elements for symmetry (5 in this example)</a:t>
            </a:r>
          </a:p>
          <a:p>
            <a:r>
              <a:rPr lang="en-US" dirty="0" smtClean="0"/>
              <a:t>The figure shows </a:t>
            </a:r>
            <a:r>
              <a:rPr lang="en-US" dirty="0"/>
              <a:t>c</a:t>
            </a:r>
            <a:r>
              <a:rPr lang="en-US" dirty="0" smtClean="0"/>
              <a:t>alculation of P[2]</a:t>
            </a:r>
          </a:p>
          <a:p>
            <a:endParaRPr lang="en-US" dirty="0"/>
          </a:p>
          <a:p>
            <a:pPr marL="334685" lvl="1" indent="0">
              <a:buNone/>
            </a:pPr>
            <a:r>
              <a:rPr lang="en-US" dirty="0" smtClean="0"/>
              <a:t>P[2] = N[0]*M[0] + N[1]*M[1] + N[2]*M[2] + N[3]*M[3] + N[4]*M[4]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14665" y="1961587"/>
            <a:ext cx="236541" cy="17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56135" y="1961587"/>
            <a:ext cx="236541" cy="17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87747" y="1961587"/>
            <a:ext cx="236541" cy="1774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129217" y="1961587"/>
            <a:ext cx="236541" cy="17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360831" y="1961587"/>
            <a:ext cx="236541" cy="17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78649" y="2000840"/>
            <a:ext cx="354812" cy="266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933461" y="2000840"/>
            <a:ext cx="354812" cy="266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280882" y="2000840"/>
            <a:ext cx="354812" cy="2661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643086" y="2000840"/>
            <a:ext cx="354812" cy="266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997898" y="2000840"/>
            <a:ext cx="354812" cy="266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1779707" y="2131601"/>
            <a:ext cx="650489" cy="739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4515157" y="1497692"/>
            <a:ext cx="516379" cy="6376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6"/>
          <p:cNvSpPr txBox="1">
            <a:spLocks noChangeArrowheads="1"/>
          </p:cNvSpPr>
          <p:nvPr/>
        </p:nvSpPr>
        <p:spPr bwMode="auto">
          <a:xfrm>
            <a:off x="618495" y="1056949"/>
            <a:ext cx="4026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N[0]</a:t>
            </a:r>
          </a:p>
        </p:txBody>
      </p:sp>
      <p:sp>
        <p:nvSpPr>
          <p:cNvPr id="18" name="TextBox 137"/>
          <p:cNvSpPr txBox="1">
            <a:spLocks noChangeArrowheads="1"/>
          </p:cNvSpPr>
          <p:nvPr/>
        </p:nvSpPr>
        <p:spPr bwMode="auto">
          <a:xfrm>
            <a:off x="3873146" y="1030152"/>
            <a:ext cx="2712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175304" y="1252833"/>
            <a:ext cx="354812" cy="266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30116" y="1252833"/>
            <a:ext cx="354812" cy="266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77537" y="1252833"/>
            <a:ext cx="354812" cy="2661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57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39741" y="1252833"/>
            <a:ext cx="354812" cy="266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594553" y="1252833"/>
            <a:ext cx="354812" cy="266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4429" y="1231582"/>
            <a:ext cx="354812" cy="266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999241" y="1231582"/>
            <a:ext cx="354812" cy="266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346662" y="1231582"/>
            <a:ext cx="354812" cy="2661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708866" y="1231582"/>
            <a:ext cx="354812" cy="266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063678" y="1231582"/>
            <a:ext cx="354812" cy="266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425882" y="1231582"/>
            <a:ext cx="354812" cy="266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797942" y="1231582"/>
            <a:ext cx="354812" cy="266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5949365" y="1252833"/>
            <a:ext cx="354812" cy="266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304178" y="1252833"/>
            <a:ext cx="354812" cy="266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1256727" y="1598406"/>
            <a:ext cx="1037396" cy="25964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36"/>
          <p:cNvSpPr txBox="1">
            <a:spLocks noChangeArrowheads="1"/>
          </p:cNvSpPr>
          <p:nvPr/>
        </p:nvSpPr>
        <p:spPr bwMode="auto">
          <a:xfrm>
            <a:off x="1700982" y="1056949"/>
            <a:ext cx="4026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N[3]</a:t>
            </a:r>
          </a:p>
        </p:txBody>
      </p:sp>
      <p:sp>
        <p:nvSpPr>
          <p:cNvPr id="35" name="TextBox 136"/>
          <p:cNvSpPr txBox="1">
            <a:spLocks noChangeArrowheads="1"/>
          </p:cNvSpPr>
          <p:nvPr/>
        </p:nvSpPr>
        <p:spPr bwMode="auto">
          <a:xfrm>
            <a:off x="978913" y="1056949"/>
            <a:ext cx="4026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N[1]</a:t>
            </a:r>
          </a:p>
        </p:txBody>
      </p:sp>
      <p:sp>
        <p:nvSpPr>
          <p:cNvPr id="36" name="TextBox 136"/>
          <p:cNvSpPr txBox="1">
            <a:spLocks noChangeArrowheads="1"/>
          </p:cNvSpPr>
          <p:nvPr/>
        </p:nvSpPr>
        <p:spPr bwMode="auto">
          <a:xfrm>
            <a:off x="1339331" y="1056949"/>
            <a:ext cx="4026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N[2]</a:t>
            </a:r>
          </a:p>
        </p:txBody>
      </p:sp>
      <p:sp>
        <p:nvSpPr>
          <p:cNvPr id="37" name="TextBox 136"/>
          <p:cNvSpPr txBox="1">
            <a:spLocks noChangeArrowheads="1"/>
          </p:cNvSpPr>
          <p:nvPr/>
        </p:nvSpPr>
        <p:spPr bwMode="auto">
          <a:xfrm>
            <a:off x="2423051" y="1056949"/>
            <a:ext cx="4026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N[5]</a:t>
            </a:r>
          </a:p>
        </p:txBody>
      </p:sp>
      <p:sp>
        <p:nvSpPr>
          <p:cNvPr id="38" name="TextBox 136"/>
          <p:cNvSpPr txBox="1">
            <a:spLocks noChangeArrowheads="1"/>
          </p:cNvSpPr>
          <p:nvPr/>
        </p:nvSpPr>
        <p:spPr bwMode="auto">
          <a:xfrm>
            <a:off x="2061400" y="1056949"/>
            <a:ext cx="4026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N[4]</a:t>
            </a:r>
          </a:p>
        </p:txBody>
      </p:sp>
      <p:sp>
        <p:nvSpPr>
          <p:cNvPr id="39" name="TextBox 136"/>
          <p:cNvSpPr txBox="1">
            <a:spLocks noChangeArrowheads="1"/>
          </p:cNvSpPr>
          <p:nvPr/>
        </p:nvSpPr>
        <p:spPr bwMode="auto">
          <a:xfrm>
            <a:off x="2783469" y="1056949"/>
            <a:ext cx="4026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N[6]</a:t>
            </a:r>
          </a:p>
        </p:txBody>
      </p:sp>
      <p:sp>
        <p:nvSpPr>
          <p:cNvPr id="40" name="TextBox 136"/>
          <p:cNvSpPr txBox="1">
            <a:spLocks noChangeArrowheads="1"/>
          </p:cNvSpPr>
          <p:nvPr/>
        </p:nvSpPr>
        <p:spPr bwMode="auto">
          <a:xfrm>
            <a:off x="349348" y="1808206"/>
            <a:ext cx="37061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M[0]</a:t>
            </a:r>
          </a:p>
        </p:txBody>
      </p:sp>
      <p:sp>
        <p:nvSpPr>
          <p:cNvPr id="41" name="TextBox 136"/>
          <p:cNvSpPr txBox="1">
            <a:spLocks noChangeArrowheads="1"/>
          </p:cNvSpPr>
          <p:nvPr/>
        </p:nvSpPr>
        <p:spPr bwMode="auto">
          <a:xfrm>
            <a:off x="1058917" y="1808206"/>
            <a:ext cx="37061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M[3]</a:t>
            </a:r>
          </a:p>
        </p:txBody>
      </p:sp>
      <p:sp>
        <p:nvSpPr>
          <p:cNvPr id="42" name="TextBox 136"/>
          <p:cNvSpPr txBox="1">
            <a:spLocks noChangeArrowheads="1"/>
          </p:cNvSpPr>
          <p:nvPr/>
        </p:nvSpPr>
        <p:spPr bwMode="auto">
          <a:xfrm>
            <a:off x="585871" y="1808206"/>
            <a:ext cx="37061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M[1]</a:t>
            </a:r>
          </a:p>
        </p:txBody>
      </p:sp>
      <p:sp>
        <p:nvSpPr>
          <p:cNvPr id="43" name="TextBox 136"/>
          <p:cNvSpPr txBox="1">
            <a:spLocks noChangeArrowheads="1"/>
          </p:cNvSpPr>
          <p:nvPr/>
        </p:nvSpPr>
        <p:spPr bwMode="auto">
          <a:xfrm>
            <a:off x="822395" y="1808206"/>
            <a:ext cx="37061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M[2]</a:t>
            </a:r>
          </a:p>
        </p:txBody>
      </p:sp>
      <p:sp>
        <p:nvSpPr>
          <p:cNvPr id="44" name="TextBox 136"/>
          <p:cNvSpPr txBox="1">
            <a:spLocks noChangeArrowheads="1"/>
          </p:cNvSpPr>
          <p:nvPr/>
        </p:nvSpPr>
        <p:spPr bwMode="auto">
          <a:xfrm>
            <a:off x="1295439" y="1808206"/>
            <a:ext cx="37061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M[4]</a:t>
            </a:r>
          </a:p>
        </p:txBody>
      </p:sp>
      <p:sp>
        <p:nvSpPr>
          <p:cNvPr id="45" name="TextBox 136"/>
          <p:cNvSpPr txBox="1">
            <a:spLocks noChangeArrowheads="1"/>
          </p:cNvSpPr>
          <p:nvPr/>
        </p:nvSpPr>
        <p:spPr bwMode="auto">
          <a:xfrm>
            <a:off x="4163326" y="1059720"/>
            <a:ext cx="383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P[0]</a:t>
            </a:r>
          </a:p>
        </p:txBody>
      </p:sp>
      <p:sp>
        <p:nvSpPr>
          <p:cNvPr id="46" name="TextBox 136"/>
          <p:cNvSpPr txBox="1">
            <a:spLocks noChangeArrowheads="1"/>
          </p:cNvSpPr>
          <p:nvPr/>
        </p:nvSpPr>
        <p:spPr bwMode="auto">
          <a:xfrm>
            <a:off x="5218818" y="1059720"/>
            <a:ext cx="383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P[3]</a:t>
            </a:r>
          </a:p>
        </p:txBody>
      </p:sp>
      <p:sp>
        <p:nvSpPr>
          <p:cNvPr id="47" name="TextBox 136"/>
          <p:cNvSpPr txBox="1">
            <a:spLocks noChangeArrowheads="1"/>
          </p:cNvSpPr>
          <p:nvPr/>
        </p:nvSpPr>
        <p:spPr bwMode="auto">
          <a:xfrm>
            <a:off x="4515158" y="1059720"/>
            <a:ext cx="383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P[1]</a:t>
            </a:r>
          </a:p>
        </p:txBody>
      </p:sp>
      <p:sp>
        <p:nvSpPr>
          <p:cNvPr id="48" name="TextBox 136"/>
          <p:cNvSpPr txBox="1">
            <a:spLocks noChangeArrowheads="1"/>
          </p:cNvSpPr>
          <p:nvPr/>
        </p:nvSpPr>
        <p:spPr bwMode="auto">
          <a:xfrm>
            <a:off x="4866987" y="1059720"/>
            <a:ext cx="383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P[2]</a:t>
            </a:r>
          </a:p>
        </p:txBody>
      </p:sp>
      <p:sp>
        <p:nvSpPr>
          <p:cNvPr id="49" name="TextBox 136"/>
          <p:cNvSpPr txBox="1">
            <a:spLocks noChangeArrowheads="1"/>
          </p:cNvSpPr>
          <p:nvPr/>
        </p:nvSpPr>
        <p:spPr bwMode="auto">
          <a:xfrm>
            <a:off x="5922479" y="1059720"/>
            <a:ext cx="383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P[5]</a:t>
            </a:r>
          </a:p>
        </p:txBody>
      </p:sp>
      <p:sp>
        <p:nvSpPr>
          <p:cNvPr id="50" name="TextBox 136"/>
          <p:cNvSpPr txBox="1">
            <a:spLocks noChangeArrowheads="1"/>
          </p:cNvSpPr>
          <p:nvPr/>
        </p:nvSpPr>
        <p:spPr bwMode="auto">
          <a:xfrm>
            <a:off x="5570647" y="1059720"/>
            <a:ext cx="383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P[4]</a:t>
            </a:r>
          </a:p>
        </p:txBody>
      </p:sp>
      <p:sp>
        <p:nvSpPr>
          <p:cNvPr id="51" name="TextBox 136"/>
          <p:cNvSpPr txBox="1">
            <a:spLocks noChangeArrowheads="1"/>
          </p:cNvSpPr>
          <p:nvPr/>
        </p:nvSpPr>
        <p:spPr bwMode="auto">
          <a:xfrm>
            <a:off x="6274311" y="1059720"/>
            <a:ext cx="383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P[6]</a:t>
            </a:r>
          </a:p>
        </p:txBody>
      </p:sp>
      <p:sp>
        <p:nvSpPr>
          <p:cNvPr id="52" name="TextBox 137"/>
          <p:cNvSpPr txBox="1">
            <a:spLocks noChangeArrowheads="1"/>
          </p:cNvSpPr>
          <p:nvPr/>
        </p:nvSpPr>
        <p:spPr bwMode="auto">
          <a:xfrm>
            <a:off x="324074" y="1035696"/>
            <a:ext cx="28725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53" name="TextBox 137"/>
          <p:cNvSpPr txBox="1">
            <a:spLocks noChangeArrowheads="1"/>
          </p:cNvSpPr>
          <p:nvPr/>
        </p:nvSpPr>
        <p:spPr bwMode="auto">
          <a:xfrm>
            <a:off x="85725" y="1768474"/>
            <a:ext cx="317716" cy="2616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pic>
        <p:nvPicPr>
          <p:cNvPr id="59" name="Audio 5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8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7243">
        <p:fade/>
      </p:transition>
    </mc:Choice>
    <mc:Fallback xmlns="">
      <p:transition spd="med" advTm="1272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of P[3]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42154" y="2324763"/>
            <a:ext cx="220308" cy="1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67051" y="2324763"/>
            <a:ext cx="220308" cy="1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82770" y="2324763"/>
            <a:ext cx="220308" cy="1652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107667" y="2324763"/>
            <a:ext cx="220308" cy="1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323386" y="2324763"/>
            <a:ext cx="220308" cy="1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30490" y="2323904"/>
            <a:ext cx="330462" cy="247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860952" y="2323904"/>
            <a:ext cx="330462" cy="247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184530" y="2323904"/>
            <a:ext cx="330462" cy="247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521876" y="2323904"/>
            <a:ext cx="330462" cy="247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852339" y="2323904"/>
            <a:ext cx="330462" cy="247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1713515" y="2483110"/>
            <a:ext cx="605847" cy="6885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2" idx="2"/>
          </p:cNvCxnSpPr>
          <p:nvPr/>
        </p:nvCxnSpPr>
        <p:spPr bwMode="auto">
          <a:xfrm flipV="1">
            <a:off x="4239120" y="1869845"/>
            <a:ext cx="1100298" cy="54412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6"/>
          <p:cNvSpPr txBox="1">
            <a:spLocks noChangeArrowheads="1"/>
          </p:cNvSpPr>
          <p:nvPr/>
        </p:nvSpPr>
        <p:spPr bwMode="auto">
          <a:xfrm>
            <a:off x="878179" y="1407555"/>
            <a:ext cx="402178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N[0]</a:t>
            </a:r>
          </a:p>
        </p:txBody>
      </p:sp>
      <p:sp>
        <p:nvSpPr>
          <p:cNvPr id="18" name="TextBox 137"/>
          <p:cNvSpPr txBox="1">
            <a:spLocks noChangeArrowheads="1"/>
          </p:cNvSpPr>
          <p:nvPr/>
        </p:nvSpPr>
        <p:spPr bwMode="auto">
          <a:xfrm>
            <a:off x="3901678" y="1414599"/>
            <a:ext cx="262200" cy="26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182801" y="1621998"/>
            <a:ext cx="330462" cy="247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13263" y="1621998"/>
            <a:ext cx="330462" cy="247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36840" y="1621998"/>
            <a:ext cx="330462" cy="247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57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174187" y="1621998"/>
            <a:ext cx="330462" cy="247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76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504649" y="1621998"/>
            <a:ext cx="330462" cy="247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94244" y="1602205"/>
            <a:ext cx="330462" cy="247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224706" y="1602205"/>
            <a:ext cx="330462" cy="247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548284" y="1602205"/>
            <a:ext cx="330462" cy="2478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885630" y="1602205"/>
            <a:ext cx="330462" cy="247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216092" y="1602205"/>
            <a:ext cx="330462" cy="247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553439" y="1602205"/>
            <a:ext cx="330462" cy="24784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899965" y="1602205"/>
            <a:ext cx="330462" cy="247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5835111" y="1621998"/>
            <a:ext cx="330462" cy="247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165573" y="1621998"/>
            <a:ext cx="330462" cy="247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1995515" y="1934291"/>
            <a:ext cx="707091" cy="29144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36"/>
          <p:cNvSpPr txBox="1">
            <a:spLocks noChangeArrowheads="1"/>
          </p:cNvSpPr>
          <p:nvPr/>
        </p:nvSpPr>
        <p:spPr bwMode="auto">
          <a:xfrm>
            <a:off x="1881040" y="1407555"/>
            <a:ext cx="402178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N[3]</a:t>
            </a:r>
          </a:p>
        </p:txBody>
      </p:sp>
      <p:sp>
        <p:nvSpPr>
          <p:cNvPr id="35" name="TextBox 136"/>
          <p:cNvSpPr txBox="1">
            <a:spLocks noChangeArrowheads="1"/>
          </p:cNvSpPr>
          <p:nvPr/>
        </p:nvSpPr>
        <p:spPr bwMode="auto">
          <a:xfrm>
            <a:off x="1212084" y="1407555"/>
            <a:ext cx="402178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N[1]</a:t>
            </a:r>
          </a:p>
        </p:txBody>
      </p:sp>
      <p:sp>
        <p:nvSpPr>
          <p:cNvPr id="36" name="TextBox 136"/>
          <p:cNvSpPr txBox="1">
            <a:spLocks noChangeArrowheads="1"/>
          </p:cNvSpPr>
          <p:nvPr/>
        </p:nvSpPr>
        <p:spPr bwMode="auto">
          <a:xfrm>
            <a:off x="1545988" y="1407555"/>
            <a:ext cx="402178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N[2]</a:t>
            </a:r>
          </a:p>
        </p:txBody>
      </p:sp>
      <p:sp>
        <p:nvSpPr>
          <p:cNvPr id="37" name="TextBox 136"/>
          <p:cNvSpPr txBox="1">
            <a:spLocks noChangeArrowheads="1"/>
          </p:cNvSpPr>
          <p:nvPr/>
        </p:nvSpPr>
        <p:spPr bwMode="auto">
          <a:xfrm>
            <a:off x="2549995" y="1390992"/>
            <a:ext cx="402178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N[5]</a:t>
            </a:r>
          </a:p>
        </p:txBody>
      </p:sp>
      <p:sp>
        <p:nvSpPr>
          <p:cNvPr id="38" name="TextBox 136"/>
          <p:cNvSpPr txBox="1">
            <a:spLocks noChangeArrowheads="1"/>
          </p:cNvSpPr>
          <p:nvPr/>
        </p:nvSpPr>
        <p:spPr bwMode="auto">
          <a:xfrm>
            <a:off x="2214943" y="1407555"/>
            <a:ext cx="402178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N[4]</a:t>
            </a:r>
          </a:p>
        </p:txBody>
      </p:sp>
      <p:sp>
        <p:nvSpPr>
          <p:cNvPr id="39" name="TextBox 136"/>
          <p:cNvSpPr txBox="1">
            <a:spLocks noChangeArrowheads="1"/>
          </p:cNvSpPr>
          <p:nvPr/>
        </p:nvSpPr>
        <p:spPr bwMode="auto">
          <a:xfrm>
            <a:off x="2883900" y="1390992"/>
            <a:ext cx="402178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N[6]</a:t>
            </a:r>
          </a:p>
        </p:txBody>
      </p:sp>
      <p:sp>
        <p:nvSpPr>
          <p:cNvPr id="40" name="TextBox 136"/>
          <p:cNvSpPr txBox="1">
            <a:spLocks noChangeArrowheads="1"/>
          </p:cNvSpPr>
          <p:nvPr/>
        </p:nvSpPr>
        <p:spPr bwMode="auto">
          <a:xfrm>
            <a:off x="381340" y="2156271"/>
            <a:ext cx="370571" cy="20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M[0]</a:t>
            </a:r>
          </a:p>
        </p:txBody>
      </p:sp>
      <p:sp>
        <p:nvSpPr>
          <p:cNvPr id="41" name="TextBox 136"/>
          <p:cNvSpPr txBox="1">
            <a:spLocks noChangeArrowheads="1"/>
          </p:cNvSpPr>
          <p:nvPr/>
        </p:nvSpPr>
        <p:spPr bwMode="auto">
          <a:xfrm>
            <a:off x="1042264" y="2156271"/>
            <a:ext cx="370571" cy="20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M[3]</a:t>
            </a:r>
          </a:p>
        </p:txBody>
      </p:sp>
      <p:sp>
        <p:nvSpPr>
          <p:cNvPr id="42" name="TextBox 136"/>
          <p:cNvSpPr txBox="1">
            <a:spLocks noChangeArrowheads="1"/>
          </p:cNvSpPr>
          <p:nvPr/>
        </p:nvSpPr>
        <p:spPr bwMode="auto">
          <a:xfrm>
            <a:off x="601648" y="2156271"/>
            <a:ext cx="370571" cy="20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M[1]</a:t>
            </a:r>
          </a:p>
        </p:txBody>
      </p:sp>
      <p:sp>
        <p:nvSpPr>
          <p:cNvPr id="43" name="TextBox 136"/>
          <p:cNvSpPr txBox="1">
            <a:spLocks noChangeArrowheads="1"/>
          </p:cNvSpPr>
          <p:nvPr/>
        </p:nvSpPr>
        <p:spPr bwMode="auto">
          <a:xfrm>
            <a:off x="821955" y="2156271"/>
            <a:ext cx="370571" cy="20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M[2]</a:t>
            </a:r>
          </a:p>
        </p:txBody>
      </p:sp>
      <p:sp>
        <p:nvSpPr>
          <p:cNvPr id="44" name="TextBox 136"/>
          <p:cNvSpPr txBox="1">
            <a:spLocks noChangeArrowheads="1"/>
          </p:cNvSpPr>
          <p:nvPr/>
        </p:nvSpPr>
        <p:spPr bwMode="auto">
          <a:xfrm>
            <a:off x="1262572" y="2156271"/>
            <a:ext cx="370571" cy="20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M[4]</a:t>
            </a:r>
          </a:p>
        </p:txBody>
      </p:sp>
      <p:sp>
        <p:nvSpPr>
          <p:cNvPr id="45" name="TextBox 136"/>
          <p:cNvSpPr txBox="1">
            <a:spLocks noChangeArrowheads="1"/>
          </p:cNvSpPr>
          <p:nvPr/>
        </p:nvSpPr>
        <p:spPr bwMode="auto">
          <a:xfrm>
            <a:off x="4182801" y="1407954"/>
            <a:ext cx="381106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P[0]</a:t>
            </a:r>
          </a:p>
        </p:txBody>
      </p:sp>
      <p:sp>
        <p:nvSpPr>
          <p:cNvPr id="46" name="TextBox 136"/>
          <p:cNvSpPr txBox="1">
            <a:spLocks noChangeArrowheads="1"/>
          </p:cNvSpPr>
          <p:nvPr/>
        </p:nvSpPr>
        <p:spPr bwMode="auto">
          <a:xfrm>
            <a:off x="5185661" y="1407954"/>
            <a:ext cx="381106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P[3]</a:t>
            </a:r>
          </a:p>
        </p:txBody>
      </p:sp>
      <p:sp>
        <p:nvSpPr>
          <p:cNvPr id="47" name="TextBox 136"/>
          <p:cNvSpPr txBox="1">
            <a:spLocks noChangeArrowheads="1"/>
          </p:cNvSpPr>
          <p:nvPr/>
        </p:nvSpPr>
        <p:spPr bwMode="auto">
          <a:xfrm>
            <a:off x="4516704" y="1407954"/>
            <a:ext cx="381106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P[1]</a:t>
            </a:r>
          </a:p>
        </p:txBody>
      </p:sp>
      <p:sp>
        <p:nvSpPr>
          <p:cNvPr id="48" name="TextBox 136"/>
          <p:cNvSpPr txBox="1">
            <a:spLocks noChangeArrowheads="1"/>
          </p:cNvSpPr>
          <p:nvPr/>
        </p:nvSpPr>
        <p:spPr bwMode="auto">
          <a:xfrm>
            <a:off x="4850609" y="1407954"/>
            <a:ext cx="381106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P[2]</a:t>
            </a:r>
          </a:p>
        </p:txBody>
      </p:sp>
      <p:sp>
        <p:nvSpPr>
          <p:cNvPr id="49" name="TextBox 136"/>
          <p:cNvSpPr txBox="1">
            <a:spLocks noChangeArrowheads="1"/>
          </p:cNvSpPr>
          <p:nvPr/>
        </p:nvSpPr>
        <p:spPr bwMode="auto">
          <a:xfrm>
            <a:off x="5854618" y="1407954"/>
            <a:ext cx="381106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P[5]</a:t>
            </a:r>
          </a:p>
        </p:txBody>
      </p:sp>
      <p:sp>
        <p:nvSpPr>
          <p:cNvPr id="50" name="TextBox 136"/>
          <p:cNvSpPr txBox="1">
            <a:spLocks noChangeArrowheads="1"/>
          </p:cNvSpPr>
          <p:nvPr/>
        </p:nvSpPr>
        <p:spPr bwMode="auto">
          <a:xfrm>
            <a:off x="5519565" y="1407954"/>
            <a:ext cx="381106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P[4]</a:t>
            </a:r>
          </a:p>
        </p:txBody>
      </p:sp>
      <p:sp>
        <p:nvSpPr>
          <p:cNvPr id="51" name="TextBox 136"/>
          <p:cNvSpPr txBox="1">
            <a:spLocks noChangeArrowheads="1"/>
          </p:cNvSpPr>
          <p:nvPr/>
        </p:nvSpPr>
        <p:spPr bwMode="auto">
          <a:xfrm>
            <a:off x="6188522" y="1407954"/>
            <a:ext cx="381106" cy="23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P[6]</a:t>
            </a:r>
          </a:p>
        </p:txBody>
      </p:sp>
      <p:sp>
        <p:nvSpPr>
          <p:cNvPr id="52" name="TextBox 137"/>
          <p:cNvSpPr txBox="1">
            <a:spLocks noChangeArrowheads="1"/>
          </p:cNvSpPr>
          <p:nvPr/>
        </p:nvSpPr>
        <p:spPr bwMode="auto">
          <a:xfrm>
            <a:off x="595910" y="1419763"/>
            <a:ext cx="277251" cy="26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53" name="TextBox 137"/>
          <p:cNvSpPr txBox="1">
            <a:spLocks noChangeArrowheads="1"/>
          </p:cNvSpPr>
          <p:nvPr/>
        </p:nvSpPr>
        <p:spPr bwMode="auto">
          <a:xfrm>
            <a:off x="135788" y="2144903"/>
            <a:ext cx="310365" cy="26009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9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259">
        <p:fade/>
      </p:transition>
    </mc:Choice>
    <mc:Fallback xmlns="">
      <p:transition spd="med" advTm="272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Boundary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2739498"/>
            <a:ext cx="6217920" cy="2094050"/>
          </a:xfrm>
        </p:spPr>
        <p:txBody>
          <a:bodyPr/>
          <a:lstStyle/>
          <a:p>
            <a:r>
              <a:rPr lang="en-US" sz="2000" dirty="0"/>
              <a:t>Calculation of output elements near the boundaries (beginning and end) of the </a:t>
            </a:r>
            <a:r>
              <a:rPr lang="en-US" sz="2000" dirty="0" smtClean="0"/>
              <a:t>array </a:t>
            </a:r>
            <a:r>
              <a:rPr lang="en-US" sz="2000" dirty="0"/>
              <a:t>need to deal with “ghost” </a:t>
            </a:r>
            <a:r>
              <a:rPr lang="en-US" sz="2000" dirty="0" smtClean="0"/>
              <a:t>elements</a:t>
            </a:r>
          </a:p>
          <a:p>
            <a:pPr lvl="1"/>
            <a:r>
              <a:rPr lang="en-US" sz="1600" dirty="0" smtClean="0"/>
              <a:t>Different </a:t>
            </a:r>
            <a:r>
              <a:rPr lang="en-US" sz="1600" dirty="0"/>
              <a:t>policies (0, replicates of boundary values, etc</a:t>
            </a:r>
            <a:r>
              <a:rPr lang="en-US" sz="1600" dirty="0" smtClean="0"/>
              <a:t>.)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06382" y="1904021"/>
            <a:ext cx="234590" cy="17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45859" y="1904021"/>
            <a:ext cx="234590" cy="17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75561" y="1904021"/>
            <a:ext cx="234590" cy="175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15038" y="1904021"/>
            <a:ext cx="234590" cy="17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244741" y="1904021"/>
            <a:ext cx="234590" cy="17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30097" y="1903105"/>
            <a:ext cx="351885" cy="26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881982" y="1903105"/>
            <a:ext cx="351885" cy="26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226535" y="1903105"/>
            <a:ext cx="351885" cy="2639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585751" y="1903105"/>
            <a:ext cx="351885" cy="26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937635" y="1903105"/>
            <a:ext cx="351885" cy="26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1660160" y="2072633"/>
            <a:ext cx="645122" cy="7331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1" idx="2"/>
          </p:cNvCxnSpPr>
          <p:nvPr/>
        </p:nvCxnSpPr>
        <p:spPr bwMode="auto">
          <a:xfrm flipV="1">
            <a:off x="4357942" y="1330626"/>
            <a:ext cx="410532" cy="40993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5"/>
          <p:cNvSpPr txBox="1">
            <a:spLocks noChangeArrowheads="1"/>
          </p:cNvSpPr>
          <p:nvPr/>
        </p:nvSpPr>
        <p:spPr bwMode="auto">
          <a:xfrm>
            <a:off x="29029" y="1672180"/>
            <a:ext cx="354584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8" name="TextBox 136"/>
          <p:cNvSpPr txBox="1">
            <a:spLocks noChangeArrowheads="1"/>
          </p:cNvSpPr>
          <p:nvPr/>
        </p:nvSpPr>
        <p:spPr bwMode="auto">
          <a:xfrm>
            <a:off x="316157" y="814712"/>
            <a:ext cx="3145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9" name="TextBox 137"/>
          <p:cNvSpPr txBox="1">
            <a:spLocks noChangeArrowheads="1"/>
          </p:cNvSpPr>
          <p:nvPr/>
        </p:nvSpPr>
        <p:spPr bwMode="auto">
          <a:xfrm>
            <a:off x="3937635" y="820210"/>
            <a:ext cx="2936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240647" y="1066713"/>
            <a:ext cx="351885" cy="263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92532" y="1066713"/>
            <a:ext cx="351885" cy="2639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937085" y="1066713"/>
            <a:ext cx="351885" cy="263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296301" y="1066713"/>
            <a:ext cx="351885" cy="263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648185" y="1066713"/>
            <a:ext cx="351885" cy="263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738907" y="1045636"/>
            <a:ext cx="351885" cy="26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090791" y="1045636"/>
            <a:ext cx="351885" cy="2639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435345" y="1045636"/>
            <a:ext cx="351885" cy="2639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794561" y="1045636"/>
            <a:ext cx="351885" cy="26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146445" y="1045636"/>
            <a:ext cx="351885" cy="263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505661" y="1045636"/>
            <a:ext cx="351885" cy="263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874651" y="1045636"/>
            <a:ext cx="351885" cy="263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000070" y="1066713"/>
            <a:ext cx="351885" cy="263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351954" y="1066713"/>
            <a:ext cx="351885" cy="263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1346152" y="1409434"/>
            <a:ext cx="641456" cy="35600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 bwMode="auto">
          <a:xfrm>
            <a:off x="382135" y="1045636"/>
            <a:ext cx="351885" cy="263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6" name="TextBox 136"/>
          <p:cNvSpPr txBox="1">
            <a:spLocks noChangeArrowheads="1"/>
          </p:cNvSpPr>
          <p:nvPr/>
        </p:nvSpPr>
        <p:spPr bwMode="auto">
          <a:xfrm>
            <a:off x="713249" y="821167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N[0]</a:t>
            </a:r>
          </a:p>
        </p:txBody>
      </p:sp>
      <p:sp>
        <p:nvSpPr>
          <p:cNvPr id="37" name="TextBox 136"/>
          <p:cNvSpPr txBox="1">
            <a:spLocks noChangeArrowheads="1"/>
          </p:cNvSpPr>
          <p:nvPr/>
        </p:nvSpPr>
        <p:spPr bwMode="auto">
          <a:xfrm>
            <a:off x="1781120" y="821167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N[3]</a:t>
            </a:r>
          </a:p>
        </p:txBody>
      </p:sp>
      <p:sp>
        <p:nvSpPr>
          <p:cNvPr id="38" name="TextBox 136"/>
          <p:cNvSpPr txBox="1">
            <a:spLocks noChangeArrowheads="1"/>
          </p:cNvSpPr>
          <p:nvPr/>
        </p:nvSpPr>
        <p:spPr bwMode="auto">
          <a:xfrm>
            <a:off x="1068799" y="821167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N[1]</a:t>
            </a:r>
          </a:p>
        </p:txBody>
      </p:sp>
      <p:sp>
        <p:nvSpPr>
          <p:cNvPr id="39" name="TextBox 136"/>
          <p:cNvSpPr txBox="1">
            <a:spLocks noChangeArrowheads="1"/>
          </p:cNvSpPr>
          <p:nvPr/>
        </p:nvSpPr>
        <p:spPr bwMode="auto">
          <a:xfrm>
            <a:off x="1424348" y="821167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N[2]</a:t>
            </a:r>
          </a:p>
        </p:txBody>
      </p:sp>
      <p:sp>
        <p:nvSpPr>
          <p:cNvPr id="40" name="TextBox 136"/>
          <p:cNvSpPr txBox="1">
            <a:spLocks noChangeArrowheads="1"/>
          </p:cNvSpPr>
          <p:nvPr/>
        </p:nvSpPr>
        <p:spPr bwMode="auto">
          <a:xfrm>
            <a:off x="2493441" y="821167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N[5]</a:t>
            </a:r>
          </a:p>
        </p:txBody>
      </p:sp>
      <p:sp>
        <p:nvSpPr>
          <p:cNvPr id="41" name="TextBox 136"/>
          <p:cNvSpPr txBox="1">
            <a:spLocks noChangeArrowheads="1"/>
          </p:cNvSpPr>
          <p:nvPr/>
        </p:nvSpPr>
        <p:spPr bwMode="auto">
          <a:xfrm>
            <a:off x="2136670" y="821167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N[4]</a:t>
            </a:r>
          </a:p>
        </p:txBody>
      </p:sp>
      <p:sp>
        <p:nvSpPr>
          <p:cNvPr id="42" name="TextBox 136"/>
          <p:cNvSpPr txBox="1">
            <a:spLocks noChangeArrowheads="1"/>
          </p:cNvSpPr>
          <p:nvPr/>
        </p:nvSpPr>
        <p:spPr bwMode="auto">
          <a:xfrm>
            <a:off x="2848994" y="821167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N[6]</a:t>
            </a:r>
          </a:p>
        </p:txBody>
      </p:sp>
      <p:sp>
        <p:nvSpPr>
          <p:cNvPr id="43" name="TextBox 1"/>
          <p:cNvSpPr txBox="1">
            <a:spLocks noChangeArrowheads="1"/>
          </p:cNvSpPr>
          <p:nvPr/>
        </p:nvSpPr>
        <p:spPr bwMode="auto">
          <a:xfrm>
            <a:off x="372360" y="1479994"/>
            <a:ext cx="65594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Filled in</a:t>
            </a:r>
          </a:p>
        </p:txBody>
      </p:sp>
      <p:cxnSp>
        <p:nvCxnSpPr>
          <p:cNvPr id="44" name="Straight Arrow Connector 43"/>
          <p:cNvCxnSpPr>
            <a:endCxn id="35" idx="2"/>
          </p:cNvCxnSpPr>
          <p:nvPr/>
        </p:nvCxnSpPr>
        <p:spPr bwMode="auto">
          <a:xfrm flipH="1" flipV="1">
            <a:off x="558077" y="1309550"/>
            <a:ext cx="35433" cy="1704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36"/>
          <p:cNvSpPr txBox="1">
            <a:spLocks noChangeArrowheads="1"/>
          </p:cNvSpPr>
          <p:nvPr/>
        </p:nvSpPr>
        <p:spPr bwMode="auto">
          <a:xfrm>
            <a:off x="241626" y="1700629"/>
            <a:ext cx="4219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M[0]</a:t>
            </a:r>
          </a:p>
        </p:txBody>
      </p:sp>
      <p:sp>
        <p:nvSpPr>
          <p:cNvPr id="46" name="TextBox 136"/>
          <p:cNvSpPr txBox="1">
            <a:spLocks noChangeArrowheads="1"/>
          </p:cNvSpPr>
          <p:nvPr/>
        </p:nvSpPr>
        <p:spPr bwMode="auto">
          <a:xfrm>
            <a:off x="945395" y="1700629"/>
            <a:ext cx="4219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M[3]</a:t>
            </a:r>
          </a:p>
        </p:txBody>
      </p:sp>
      <p:sp>
        <p:nvSpPr>
          <p:cNvPr id="47" name="TextBox 136"/>
          <p:cNvSpPr txBox="1">
            <a:spLocks noChangeArrowheads="1"/>
          </p:cNvSpPr>
          <p:nvPr/>
        </p:nvSpPr>
        <p:spPr bwMode="auto">
          <a:xfrm>
            <a:off x="476216" y="1700629"/>
            <a:ext cx="4219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M[1]</a:t>
            </a:r>
          </a:p>
        </p:txBody>
      </p:sp>
      <p:sp>
        <p:nvSpPr>
          <p:cNvPr id="48" name="TextBox 136"/>
          <p:cNvSpPr txBox="1">
            <a:spLocks noChangeArrowheads="1"/>
          </p:cNvSpPr>
          <p:nvPr/>
        </p:nvSpPr>
        <p:spPr bwMode="auto">
          <a:xfrm>
            <a:off x="710805" y="1700629"/>
            <a:ext cx="4219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M[2]</a:t>
            </a:r>
          </a:p>
        </p:txBody>
      </p:sp>
      <p:sp>
        <p:nvSpPr>
          <p:cNvPr id="49" name="TextBox 136"/>
          <p:cNvSpPr txBox="1">
            <a:spLocks noChangeArrowheads="1"/>
          </p:cNvSpPr>
          <p:nvPr/>
        </p:nvSpPr>
        <p:spPr bwMode="auto">
          <a:xfrm>
            <a:off x="1179985" y="1700629"/>
            <a:ext cx="4219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M[4]</a:t>
            </a:r>
          </a:p>
        </p:txBody>
      </p:sp>
      <p:sp>
        <p:nvSpPr>
          <p:cNvPr id="50" name="TextBox 136"/>
          <p:cNvSpPr txBox="1">
            <a:spLocks noChangeArrowheads="1"/>
          </p:cNvSpPr>
          <p:nvPr/>
        </p:nvSpPr>
        <p:spPr bwMode="auto">
          <a:xfrm>
            <a:off x="4219876" y="839495"/>
            <a:ext cx="4171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P[0]</a:t>
            </a:r>
          </a:p>
        </p:txBody>
      </p:sp>
      <p:sp>
        <p:nvSpPr>
          <p:cNvPr id="51" name="TextBox 136"/>
          <p:cNvSpPr txBox="1">
            <a:spLocks noChangeArrowheads="1"/>
          </p:cNvSpPr>
          <p:nvPr/>
        </p:nvSpPr>
        <p:spPr bwMode="auto">
          <a:xfrm>
            <a:off x="5287749" y="839495"/>
            <a:ext cx="4171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P[3]</a:t>
            </a:r>
          </a:p>
        </p:txBody>
      </p:sp>
      <p:sp>
        <p:nvSpPr>
          <p:cNvPr id="52" name="TextBox 136"/>
          <p:cNvSpPr txBox="1">
            <a:spLocks noChangeArrowheads="1"/>
          </p:cNvSpPr>
          <p:nvPr/>
        </p:nvSpPr>
        <p:spPr bwMode="auto">
          <a:xfrm>
            <a:off x="4575426" y="839495"/>
            <a:ext cx="4171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P[1]</a:t>
            </a:r>
          </a:p>
        </p:txBody>
      </p:sp>
      <p:sp>
        <p:nvSpPr>
          <p:cNvPr id="53" name="TextBox 136"/>
          <p:cNvSpPr txBox="1">
            <a:spLocks noChangeArrowheads="1"/>
          </p:cNvSpPr>
          <p:nvPr/>
        </p:nvSpPr>
        <p:spPr bwMode="auto">
          <a:xfrm>
            <a:off x="4930977" y="839495"/>
            <a:ext cx="4171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P[2]</a:t>
            </a:r>
          </a:p>
        </p:txBody>
      </p:sp>
      <p:sp>
        <p:nvSpPr>
          <p:cNvPr id="54" name="TextBox 136"/>
          <p:cNvSpPr txBox="1">
            <a:spLocks noChangeArrowheads="1"/>
          </p:cNvSpPr>
          <p:nvPr/>
        </p:nvSpPr>
        <p:spPr bwMode="auto">
          <a:xfrm>
            <a:off x="6000071" y="839495"/>
            <a:ext cx="4171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P[5]</a:t>
            </a:r>
          </a:p>
        </p:txBody>
      </p:sp>
      <p:sp>
        <p:nvSpPr>
          <p:cNvPr id="55" name="TextBox 136"/>
          <p:cNvSpPr txBox="1">
            <a:spLocks noChangeArrowheads="1"/>
          </p:cNvSpPr>
          <p:nvPr/>
        </p:nvSpPr>
        <p:spPr bwMode="auto">
          <a:xfrm>
            <a:off x="5643300" y="839495"/>
            <a:ext cx="4171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P[4]</a:t>
            </a:r>
          </a:p>
        </p:txBody>
      </p:sp>
      <p:sp>
        <p:nvSpPr>
          <p:cNvPr id="56" name="TextBox 136"/>
          <p:cNvSpPr txBox="1">
            <a:spLocks noChangeArrowheads="1"/>
          </p:cNvSpPr>
          <p:nvPr/>
        </p:nvSpPr>
        <p:spPr bwMode="auto">
          <a:xfrm>
            <a:off x="6355620" y="839495"/>
            <a:ext cx="4171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0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P[6]</a:t>
            </a:r>
          </a:p>
        </p:txBody>
      </p:sp>
      <p:pic>
        <p:nvPicPr>
          <p:cNvPr id="60" name="Audio 5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0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006">
        <p:fade/>
      </p:transition>
    </mc:Choice>
    <mc:Fallback xmlns="">
      <p:transition spd="med" advTm="680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41632"/>
          </a:xfrm>
        </p:spPr>
        <p:txBody>
          <a:bodyPr/>
          <a:lstStyle/>
          <a:p>
            <a:r>
              <a:rPr lang="en-US" sz="1800" dirty="0" smtClean="0"/>
              <a:t>A 1D Convolution Kernel with Boundary Condition Handling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9"/>
            <a:ext cx="6217920" cy="390522"/>
          </a:xfrm>
        </p:spPr>
        <p:txBody>
          <a:bodyPr/>
          <a:lstStyle/>
          <a:p>
            <a:r>
              <a:rPr lang="en-US" dirty="0" smtClean="0"/>
              <a:t>This kernel forces all elements outside the valid input range to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428897" y="1428750"/>
            <a:ext cx="6248400" cy="338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236793" indent="-236793" algn="l" defTabSz="288704" rtl="0" eaLnBrk="1" fontAlgn="base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5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25177" indent="-190492" algn="l" defTabSz="288704" rtl="0" eaLnBrk="1" fontAlgn="base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167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70692" indent="-169327" algn="l" defTabSz="288704" rtl="0" eaLnBrk="1" fontAlgn="base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167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0917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50">
                <a:solidFill>
                  <a:schemeClr val="bg1"/>
                </a:solidFill>
                <a:latin typeface="+mn-lt"/>
              </a:defRPr>
            </a:lvl4pPr>
            <a:lvl5pPr marL="1323472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5pPr>
            <a:lvl6pPr marL="1609200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6pPr>
            <a:lvl7pPr marL="189492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7pPr>
            <a:lvl8pPr marL="2180654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8pPr>
            <a:lvl9pPr marL="2466381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__global__ void convolution_1D_basic_kernel(float *N, float *M,</a:t>
            </a:r>
            <a:b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		float *P,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Mask_Width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Width)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blockIdx.x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blockDim.x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threadIdx.x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kern="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float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Pvalue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N_start_point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= i – (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Mask_Width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/2);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kern="0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for (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j = 0; j &lt;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Mask_Width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;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j++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 if (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N_start_point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 j &gt;= 0 &amp;&amp;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N_start_point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 j &lt; Width)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Pvalue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+= N[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N_start_point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 j]*M[j];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kern="0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P[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] =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Pvalue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kern="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19878" y="1962150"/>
            <a:ext cx="5623722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279">
        <p:fade/>
      </p:transition>
    </mc:Choice>
    <mc:Fallback xmlns="">
      <p:transition spd="med" advTm="852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41632"/>
          </a:xfrm>
        </p:spPr>
        <p:txBody>
          <a:bodyPr/>
          <a:lstStyle/>
          <a:p>
            <a:r>
              <a:rPr lang="en-US" sz="1800" dirty="0" smtClean="0"/>
              <a:t>A 1D Convolution Kernel with Boundary Condition Handling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9"/>
            <a:ext cx="6217920" cy="390522"/>
          </a:xfrm>
        </p:spPr>
        <p:txBody>
          <a:bodyPr/>
          <a:lstStyle/>
          <a:p>
            <a:r>
              <a:rPr lang="en-US" dirty="0" smtClean="0"/>
              <a:t>This kernel forces all elements outside the valid input range to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428897" y="1469392"/>
            <a:ext cx="6248400" cy="352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236793" indent="-236793" algn="l" defTabSz="288704" rtl="0" eaLnBrk="1" fontAlgn="base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5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25177" indent="-190492" algn="l" defTabSz="288704" rtl="0" eaLnBrk="1" fontAlgn="base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167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70692" indent="-169327" algn="l" defTabSz="288704" rtl="0" eaLnBrk="1" fontAlgn="base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167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0917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50">
                <a:solidFill>
                  <a:schemeClr val="bg1"/>
                </a:solidFill>
                <a:latin typeface="+mn-lt"/>
              </a:defRPr>
            </a:lvl4pPr>
            <a:lvl5pPr marL="1323472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5pPr>
            <a:lvl6pPr marL="1609200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6pPr>
            <a:lvl7pPr marL="1894927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7pPr>
            <a:lvl8pPr marL="2180654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8pPr>
            <a:lvl9pPr marL="2466381" indent="-1428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5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__global__ void convolution_1D_basic_kernel(float *N, float *M,</a:t>
            </a:r>
            <a:b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		float *P,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Mask_Width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Width)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blockIdx.x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blockDim.x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threadIdx.x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kern="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float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Pvalue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N_start_point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= i – (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Mask_Width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/2);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kern="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if (i &lt; Width) {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kern="0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for (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j = 0; j &lt;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Mask_Width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;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j++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   if (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N_start_point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 j &gt;= 0 &amp;&amp;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N_start_point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 j &lt; Width)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Pvalue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+= N[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N_start_point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+ j]*M[j];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kern="0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  P[i] = </a:t>
            </a:r>
            <a:r>
              <a:rPr lang="en-US" sz="1700" kern="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Pvalue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kern="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700" kern="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kern="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28897" y="2952750"/>
            <a:ext cx="562372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4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776">
        <p:fade/>
      </p:transition>
    </mc:Choice>
    <mc:Fallback xmlns="">
      <p:transition spd="med" advTm="79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8.21</Order0>
    <Test_x0020_Field xmlns="1956f548-e1c6-4bad-9b00-9434a603b471">Slides</Test_x0020_Field>
    <Chapter xmlns="1956f548-e1c6-4bad-9b00-9434a603b471" xsi:nil="true"/>
    <Kit_x0020_Version xmlns="1956f548-e1c6-4bad-9b00-9434a603b471">Release 1.0</Kit_x0020_Version>
    <Quizzes xmlns="1956f548-e1c6-4bad-9b00-9434a603b471">N/A</Quizzes>
    <Labs xmlns="1956f548-e1c6-4bad-9b00-9434a603b471">N/A</Labs>
    <Lectures xmlns="1956f548-e1c6-4bad-9b00-9434a603b471">Final</Lectures>
  </documentManagement>
</p:properties>
</file>

<file path=customXml/itemProps1.xml><?xml version="1.0" encoding="utf-8"?>
<ds:datastoreItem xmlns:ds="http://schemas.openxmlformats.org/officeDocument/2006/customXml" ds:itemID="{2A04D8E6-EE8A-420D-A3B9-540C938B22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79453D-37E2-44FE-8CF4-441C89946B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83D5C6-760C-4287-A0B7-B775691E658D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3281</TotalTime>
  <Words>658</Words>
  <Application>Microsoft Office PowerPoint</Application>
  <PresentationFormat>Custom</PresentationFormat>
  <Paragraphs>298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Monaco</vt:lpstr>
      <vt:lpstr>Sentinel Medium</vt:lpstr>
      <vt:lpstr>Times New Roman</vt:lpstr>
      <vt:lpstr>Trebuchet MS</vt:lpstr>
      <vt:lpstr>2_Title &amp; Bullet </vt:lpstr>
      <vt:lpstr>Module 8.1 – Parallel Computation Patterns (Stencil)</vt:lpstr>
      <vt:lpstr>Objective</vt:lpstr>
      <vt:lpstr>Convolution as a Filter</vt:lpstr>
      <vt:lpstr>Convolution – a computational definition</vt:lpstr>
      <vt:lpstr>1D Convolution Example</vt:lpstr>
      <vt:lpstr>Calculation of P[3]</vt:lpstr>
      <vt:lpstr>Convolution Boundary Condition</vt:lpstr>
      <vt:lpstr>A 1D Convolution Kernel with Boundary Condition Handling</vt:lpstr>
      <vt:lpstr>A 1D Convolution Kernel with Boundary Condition Handling</vt:lpstr>
      <vt:lpstr>2D Convolution</vt:lpstr>
      <vt:lpstr>2D Convolution – Ghost Cells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08 - Parallel Computation Patterns (Stencil)</dc:title>
  <dc:creator>Calianno, Vincent Luke</dc:creator>
  <cp:lastModifiedBy>Andrew Schuh</cp:lastModifiedBy>
  <cp:revision>66</cp:revision>
  <dcterms:created xsi:type="dcterms:W3CDTF">2012-12-18T18:36:14Z</dcterms:created>
  <dcterms:modified xsi:type="dcterms:W3CDTF">2016-04-02T20:37:13Z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false</vt:bool>
  </property>
</Properties>
</file>